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0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FE22D-D77A-48B5-851A-941FCBDAC6BA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39BDF-C1D7-425C-A1C3-BDE09A0E1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394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1CA3A-DE56-410D-8967-E02E4D45B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9914B8-4637-4145-A0F8-E4E7A5F4E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6D6C4E-E42D-466C-8607-476D5276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A394-E30D-4944-A1C7-8F61B7C814A2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B2EBCB-D26D-43C5-B6CE-8B54A9BAD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75F237-99C2-4A5B-B7FF-B55B07F6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164B5-AC99-4EAF-A55E-1EFA63F5F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894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23881-9886-408F-8F64-617871FC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C380B4-198B-43F4-A0A0-DCCB8067D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9180A-2430-4A69-BFA1-9F09A35A7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A394-E30D-4944-A1C7-8F61B7C814A2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1C760F-D406-4620-AA72-B2813755B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F26917-1AF0-409B-8A9B-E6FBC89F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164B5-AC99-4EAF-A55E-1EFA63F5F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89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AA9ED25-52BE-4124-B0CD-4E4FFC827D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EDF071-036D-4F42-966D-D44B9CBE3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66160B-6E3F-47EB-88A5-0E358493A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A394-E30D-4944-A1C7-8F61B7C814A2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825BFC-E2A8-414F-92A3-874E896D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C22FC0-117F-4E01-B8E9-818314EA0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164B5-AC99-4EAF-A55E-1EFA63F5F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74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A493A-28AD-4679-B24A-34B8364E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1B99D8-F17B-4CB2-B81B-41120F8C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A16385-B7D9-48E4-A410-34E5798D7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A394-E30D-4944-A1C7-8F61B7C814A2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203AAC-DF76-4DB2-8B20-6DFD76B7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8FEE9C-AA8A-4271-82C6-AC2B29F84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164B5-AC99-4EAF-A55E-1EFA63F5F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563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F6918-8A89-4BF4-8DE3-7A48FD2B8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937CA2-93F4-4043-9F61-BB8B02D25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681D64-261B-41CD-9A6A-6C07D7772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A394-E30D-4944-A1C7-8F61B7C814A2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458CD6-11B8-4AD2-9FDB-38D3009A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7CC9D5-ED58-4B99-8629-82FEAD29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164B5-AC99-4EAF-A55E-1EFA63F5F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805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AB8AA-8AEF-429A-9207-520511D8F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19778F-F059-43A6-B168-E6D6A5377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6195C4-E967-410D-8262-A8A436CD1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7E7F57-EC80-4A20-B532-B558CF3B1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A394-E30D-4944-A1C7-8F61B7C814A2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E6B3B9-B02F-4404-88EC-2FE2D5BB3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62B319-F046-4FD8-B1DA-F4BE8ACB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164B5-AC99-4EAF-A55E-1EFA63F5F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767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685E09-027C-4933-B0CF-A3CC87387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C80FDC-7FDA-4006-96F2-0AEDD96EF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01139A-2862-4B00-9332-2CBB2EE17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2D34627-3525-4B8D-B4C1-72F9798B65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8C3276-AB83-486A-A0F0-8515A90BF0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D9587E-B46C-4FE6-95E4-1AC5A938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A394-E30D-4944-A1C7-8F61B7C814A2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3C6833-BE52-4D4E-91E1-CC1DA49B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FE74D1-9E64-40C2-B049-F3A3741F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164B5-AC99-4EAF-A55E-1EFA63F5F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22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B8D21-972F-4C23-9D2A-3244A29B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E07F8E1-7F41-4DE2-A883-790C9F36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A394-E30D-4944-A1C7-8F61B7C814A2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A3C6C4-A6D8-4B05-8877-E2D29F132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7A8F74-EBBD-4099-BFF4-A628539FD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164B5-AC99-4EAF-A55E-1EFA63F5F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585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F75155E-851F-41AD-8B35-0C39D7939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A394-E30D-4944-A1C7-8F61B7C814A2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DC30DA-DEAD-4725-B6AD-519D51518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28BCA4-6AE0-49DE-A0B9-3AFA60231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164B5-AC99-4EAF-A55E-1EFA63F5F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103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FBB8C-96D2-41D0-822D-51E177D65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3DC244-01A2-42F2-A2F3-9F0CCC1B8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5EC78F-E9E8-4D33-996B-05BA6D467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4921C8-2CEE-47CC-8554-3884A6842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A394-E30D-4944-A1C7-8F61B7C814A2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35523D-A75C-475E-8E33-BCE992A65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36311B-DEBE-47BC-B098-CFA21C33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164B5-AC99-4EAF-A55E-1EFA63F5F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64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12164E-537D-490F-8AAC-57493AEA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D509BF-03AF-4ADD-A628-F41825B3F2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B3A9F9-5C0B-4E60-AF2F-3539F9201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7B4F63-99DA-485A-8C87-92A88614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A394-E30D-4944-A1C7-8F61B7C814A2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617DDD-02E7-4779-8DF3-7EB6CDF87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A9C7F6-7F50-4412-98F0-4F55C9DC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164B5-AC99-4EAF-A55E-1EFA63F5F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550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9169631-3D7F-489A-90A0-4A67A765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4902C3-4228-4117-89C5-9EB75AD18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19924E-0274-4387-A3E5-86EEB1F77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BA394-E30D-4944-A1C7-8F61B7C814A2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64FE0D-F2E4-48FD-B354-BE71F2654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90B16B-8A2C-48BA-885F-13895328E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164B5-AC99-4EAF-A55E-1EFA63F5F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70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AF4E4-BD56-49EC-9DA7-545CC7CB4D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5E46AC-8A31-48A5-A10C-3DFFC208D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2020.6.20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489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B846CAF-3A77-4F2C-A049-1D3BF0C05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8" y="301655"/>
            <a:ext cx="6502453" cy="608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36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A13DA7-3FF0-413E-B575-EB1F5EFDD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6" y="754143"/>
            <a:ext cx="8287059" cy="470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94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B23F776-54DF-41FC-B675-F5932F0FD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5" y="718737"/>
            <a:ext cx="7923350" cy="43528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1FBD63-7B3F-4EFE-AC86-8B8730A0BF47}"/>
              </a:ext>
            </a:extLst>
          </p:cNvPr>
          <p:cNvSpPr txBox="1"/>
          <p:nvPr/>
        </p:nvSpPr>
        <p:spPr>
          <a:xfrm>
            <a:off x="1150070" y="5486400"/>
            <a:ext cx="323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Loss Function</a:t>
            </a:r>
            <a:r>
              <a:rPr lang="zh-CN" altLang="en-US" dirty="0"/>
              <a:t>：</a:t>
            </a:r>
            <a:r>
              <a:rPr lang="en-US" altLang="zh-CN" dirty="0"/>
              <a:t>cross-entropy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375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82588E-F809-415D-956F-59C59388C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07" y="573906"/>
            <a:ext cx="7818798" cy="339119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766146B-97E4-4482-BBB4-0D88F093B035}"/>
              </a:ext>
            </a:extLst>
          </p:cNvPr>
          <p:cNvSpPr/>
          <p:nvPr/>
        </p:nvSpPr>
        <p:spPr>
          <a:xfrm>
            <a:off x="1389948" y="4262429"/>
            <a:ext cx="4591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Big Model</a:t>
            </a:r>
            <a:r>
              <a:rPr lang="zh-CN" altLang="en-US" dirty="0"/>
              <a:t>：8 NVIDIA P100 GPUs  </a:t>
            </a:r>
            <a:r>
              <a:rPr lang="en-US" altLang="zh-CN" dirty="0"/>
              <a:t>--3.5days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642863-EB6F-44E2-99DD-3EF0F21FAA08}"/>
              </a:ext>
            </a:extLst>
          </p:cNvPr>
          <p:cNvSpPr txBox="1"/>
          <p:nvPr/>
        </p:nvSpPr>
        <p:spPr>
          <a:xfrm>
            <a:off x="1389947" y="5260157"/>
            <a:ext cx="10082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English-to-German   BLEU28.4</a:t>
            </a:r>
            <a:r>
              <a:rPr lang="zh-CN" altLang="en-US" dirty="0"/>
              <a:t>创新高，超过之前效果最好模型</a:t>
            </a:r>
            <a:r>
              <a:rPr lang="en-US" altLang="zh-CN" dirty="0"/>
              <a:t>2</a:t>
            </a:r>
            <a:r>
              <a:rPr lang="zh-CN" altLang="en-US" dirty="0"/>
              <a:t>个点。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English-to-French    BLEU 41.8</a:t>
            </a:r>
            <a:r>
              <a:rPr lang="zh-CN" altLang="en-US" dirty="0"/>
              <a:t>也是最高，训练浮点数运算花费不到之前最小花费模型的</a:t>
            </a:r>
            <a:r>
              <a:rPr lang="en-US" altLang="zh-CN" dirty="0"/>
              <a:t>1/4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842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766146B-97E4-4482-BBB4-0D88F093B035}"/>
              </a:ext>
            </a:extLst>
          </p:cNvPr>
          <p:cNvSpPr/>
          <p:nvPr/>
        </p:nvSpPr>
        <p:spPr>
          <a:xfrm>
            <a:off x="315293" y="5657577"/>
            <a:ext cx="6311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衡量模型各部分的重要性  </a:t>
            </a:r>
            <a:r>
              <a:rPr lang="en-US" altLang="zh-CN" dirty="0"/>
              <a:t> English-to-German  newstest2013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19D875-404D-47F7-BD4A-CD99EC927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5" y="122528"/>
            <a:ext cx="7826418" cy="49915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3C0727-5722-4CE3-945A-393B957EF8E6}"/>
              </a:ext>
            </a:extLst>
          </p:cNvPr>
          <p:cNvSpPr txBox="1"/>
          <p:nvPr/>
        </p:nvSpPr>
        <p:spPr>
          <a:xfrm>
            <a:off x="8210746" y="575035"/>
            <a:ext cx="37319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：</a:t>
            </a:r>
            <a:r>
              <a:rPr lang="en-US" altLang="zh-CN" dirty="0"/>
              <a:t>heads</a:t>
            </a:r>
            <a:r>
              <a:rPr lang="zh-CN" altLang="en-US" dirty="0"/>
              <a:t>数、</a:t>
            </a:r>
            <a:r>
              <a:rPr lang="en-US" altLang="zh-CN" dirty="0"/>
              <a:t>Key</a:t>
            </a:r>
            <a:r>
              <a:rPr lang="zh-CN" altLang="en-US" dirty="0"/>
              <a:t>和</a:t>
            </a:r>
            <a:r>
              <a:rPr lang="en-US" altLang="zh-CN" dirty="0"/>
              <a:t>Value</a:t>
            </a:r>
            <a:r>
              <a:rPr lang="zh-CN" altLang="en-US" dirty="0"/>
              <a:t>的维度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：</a:t>
            </a:r>
            <a:r>
              <a:rPr lang="en-US" altLang="zh-CN" dirty="0"/>
              <a:t>Key</a:t>
            </a:r>
            <a:r>
              <a:rPr lang="zh-CN" altLang="en-US" dirty="0"/>
              <a:t>维度减小降低模型能力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：模型更大能力更强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</a:t>
            </a:r>
            <a:r>
              <a:rPr lang="zh-CN" altLang="en-US" dirty="0"/>
              <a:t>：</a:t>
            </a:r>
            <a:r>
              <a:rPr lang="en-US" altLang="zh-CN" dirty="0"/>
              <a:t>dropout</a:t>
            </a:r>
            <a:r>
              <a:rPr lang="zh-CN" altLang="en-US" dirty="0"/>
              <a:t>和</a:t>
            </a:r>
            <a:r>
              <a:rPr lang="en-US" altLang="zh-CN" dirty="0"/>
              <a:t>label smooth</a:t>
            </a:r>
            <a:r>
              <a:rPr lang="zh-CN" altLang="en-US" dirty="0"/>
              <a:t>两个小</a:t>
            </a:r>
            <a:r>
              <a:rPr lang="en-US" altLang="zh-CN" dirty="0"/>
              <a:t>trick</a:t>
            </a:r>
            <a:r>
              <a:rPr lang="zh-CN" altLang="en-US" dirty="0"/>
              <a:t>的有效性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</a:t>
            </a:r>
            <a:r>
              <a:rPr lang="en-US" altLang="zh-CN" dirty="0"/>
              <a:t>learnable position embedding</a:t>
            </a:r>
          </a:p>
          <a:p>
            <a:r>
              <a:rPr lang="zh-CN" altLang="en-US" dirty="0"/>
              <a:t>效果差不多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9284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F40133D-8241-4BA2-BA09-54DBC2FC01DC}"/>
              </a:ext>
            </a:extLst>
          </p:cNvPr>
          <p:cNvSpPr txBox="1"/>
          <p:nvPr/>
        </p:nvSpPr>
        <p:spPr>
          <a:xfrm>
            <a:off x="923827" y="631596"/>
            <a:ext cx="209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来源：</a:t>
            </a:r>
            <a:endParaRPr lang="en-US" altLang="zh-CN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2F5E4F-AE0F-47A3-973E-F8D0699D9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577" y="489284"/>
            <a:ext cx="5173777" cy="27623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88BEB3-577A-4067-B373-41510831E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23" y="3606399"/>
            <a:ext cx="6843353" cy="141744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CBF06D4-29C0-4CFD-80FB-04EC768E5ADA}"/>
              </a:ext>
            </a:extLst>
          </p:cNvPr>
          <p:cNvSpPr/>
          <p:nvPr/>
        </p:nvSpPr>
        <p:spPr>
          <a:xfrm>
            <a:off x="2932529" y="5208507"/>
            <a:ext cx="5120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https://www.cnblogs.com/zingp/p/11696111.html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34983C-7B2E-41CC-A943-6A5C1AF3FAC6}"/>
              </a:ext>
            </a:extLst>
          </p:cNvPr>
          <p:cNvSpPr/>
          <p:nvPr/>
        </p:nvSpPr>
        <p:spPr>
          <a:xfrm>
            <a:off x="2932529" y="5602052"/>
            <a:ext cx="4379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https://www.jianshu.com/p/e7d8caa13b21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6AC6DFE-AC47-4459-B030-2BC303A2E777}"/>
              </a:ext>
            </a:extLst>
          </p:cNvPr>
          <p:cNvSpPr/>
          <p:nvPr/>
        </p:nvSpPr>
        <p:spPr>
          <a:xfrm>
            <a:off x="2633474" y="6226404"/>
            <a:ext cx="44991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预训练模型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gpt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/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bertd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：基于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transformer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035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A07D2BD-05E5-4AB1-B94D-88DE53E72ECE}"/>
              </a:ext>
            </a:extLst>
          </p:cNvPr>
          <p:cNvSpPr/>
          <p:nvPr/>
        </p:nvSpPr>
        <p:spPr>
          <a:xfrm>
            <a:off x="656623" y="43514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Verdana" panose="020B0604030504040204" pitchFamily="34" charset="0"/>
              </a:rPr>
              <a:t>背景：</a:t>
            </a:r>
            <a:endParaRPr lang="zh-CN" altLang="en-US" sz="2800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2F4CE1-8CF2-4607-83B8-56BE6551B1E0}"/>
              </a:ext>
            </a:extLst>
          </p:cNvPr>
          <p:cNvSpPr/>
          <p:nvPr/>
        </p:nvSpPr>
        <p:spPr>
          <a:xfrm>
            <a:off x="1095204" y="1063120"/>
            <a:ext cx="110967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RNN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（或者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LSTM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GRU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等）的计算是顺序的，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RNN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相关算法只能从左向右依次计算或者从右向左依次计算，这种机制带来了两个问题：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       (1) 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时间片 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t 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的计算依赖 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t−1 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时刻的计算结果，这样限制了模型的并行能力；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　　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(2) 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顺序计算的过程中信息会丢失，尽管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LSTM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等门机制的结构一定程度上缓解了长期依赖的问题，但是对于特别长期的依赖现象，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LSTM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依旧无能为力。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　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Transformer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的提出解决了上面两个问题：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       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(1) 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首先它使用了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Attention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机制，将序列中的任意两个位置之间的距离缩小为一个常量；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　　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(2) 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其次它不是类似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RNN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的顺序结构，因此具有更好的并行性，符合现有的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GPU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框架。</a:t>
            </a:r>
          </a:p>
          <a:p>
            <a:endParaRPr lang="en-US" altLang="zh-CN" sz="2000" dirty="0">
              <a:latin typeface="+mn-ea"/>
            </a:endParaRPr>
          </a:p>
          <a:p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3035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BF1EB7-62E3-4940-81B1-5883648B7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23" y="407320"/>
            <a:ext cx="4533298" cy="59867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73BE11B-F40C-4135-9F2E-C53425ED1934}"/>
              </a:ext>
            </a:extLst>
          </p:cNvPr>
          <p:cNvSpPr/>
          <p:nvPr/>
        </p:nvSpPr>
        <p:spPr>
          <a:xfrm>
            <a:off x="5100687" y="565992"/>
            <a:ext cx="70913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如左图，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transformer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模型本质上是一个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Encoder-Decoder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的结构。输入序列先进行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Embedding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，经过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Encoder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之后结合上一次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output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再输入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Decoder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，最后用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softmax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计算序列下一个单词的概率。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793E90-BCB8-40AB-A658-E02FF338E496}"/>
              </a:ext>
            </a:extLst>
          </p:cNvPr>
          <p:cNvSpPr/>
          <p:nvPr/>
        </p:nvSpPr>
        <p:spPr>
          <a:xfrm>
            <a:off x="5257800" y="18289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transformer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的输入是</a:t>
            </a:r>
            <a:r>
              <a:rPr lang="en-US" altLang="zh-CN" b="1" dirty="0">
                <a:solidFill>
                  <a:srgbClr val="FF0000"/>
                </a:solidFill>
                <a:latin typeface="Verdana" panose="020B0604030504040204" pitchFamily="34" charset="0"/>
              </a:rPr>
              <a:t>Word Embedding + Position Embedding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。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6E92CB-6CFE-4E8A-A276-2D2DED5BE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782" y="3016096"/>
            <a:ext cx="5231876" cy="34063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1436210-0AED-4F12-ACFB-A5B5D1E835D4}"/>
              </a:ext>
            </a:extLst>
          </p:cNvPr>
          <p:cNvSpPr txBox="1"/>
          <p:nvPr/>
        </p:nvSpPr>
        <p:spPr>
          <a:xfrm>
            <a:off x="468868" y="1828937"/>
            <a:ext cx="738664" cy="34047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/>
              <a:t>整体结构</a:t>
            </a:r>
          </a:p>
        </p:txBody>
      </p:sp>
    </p:spTree>
    <p:extLst>
      <p:ext uri="{BB962C8B-B14F-4D97-AF65-F5344CB8AC3E}">
        <p14:creationId xmlns:p14="http://schemas.microsoft.com/office/powerpoint/2010/main" val="3562073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095F71AB-A471-48F8-A3E3-F7CD1C6B870E}"/>
              </a:ext>
            </a:extLst>
          </p:cNvPr>
          <p:cNvSpPr txBox="1"/>
          <p:nvPr/>
        </p:nvSpPr>
        <p:spPr>
          <a:xfrm>
            <a:off x="509047" y="395927"/>
            <a:ext cx="2300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Encoder</a:t>
            </a:r>
            <a:endParaRPr lang="zh-CN" altLang="en-US" sz="2800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476161-76FC-4CBB-9F28-F4B193709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431" y="303606"/>
            <a:ext cx="6834436" cy="41556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FF80290-F620-4CBE-992A-7EDAB4530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69" y="4551566"/>
            <a:ext cx="6143019" cy="216332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AA2C573-FC0D-4B79-A913-438F205F6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18" y="5239852"/>
            <a:ext cx="4198984" cy="93734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F85FEB2-994F-4A88-94A2-4DB0140A2D25}"/>
              </a:ext>
            </a:extLst>
          </p:cNvPr>
          <p:cNvSpPr txBox="1"/>
          <p:nvPr/>
        </p:nvSpPr>
        <p:spPr>
          <a:xfrm>
            <a:off x="235669" y="3867852"/>
            <a:ext cx="2300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Position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08434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095F71AB-A471-48F8-A3E3-F7CD1C6B870E}"/>
              </a:ext>
            </a:extLst>
          </p:cNvPr>
          <p:cNvSpPr txBox="1"/>
          <p:nvPr/>
        </p:nvSpPr>
        <p:spPr>
          <a:xfrm>
            <a:off x="509046" y="395927"/>
            <a:ext cx="4647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Encoder  </a:t>
            </a:r>
            <a:r>
              <a:rPr lang="en-US" altLang="zh-CN" sz="2400" b="1" dirty="0"/>
              <a:t>Self-attention</a:t>
            </a:r>
            <a:endParaRPr lang="zh-CN" altLang="en-US" sz="2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873758-6C3C-4B0D-86CF-BB994957AAF0}"/>
              </a:ext>
            </a:extLst>
          </p:cNvPr>
          <p:cNvSpPr txBox="1"/>
          <p:nvPr/>
        </p:nvSpPr>
        <p:spPr>
          <a:xfrm>
            <a:off x="1140643" y="1714620"/>
            <a:ext cx="736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首先要根据整个句意获得每个</a:t>
            </a:r>
            <a:r>
              <a:rPr lang="en-US" altLang="zh-CN" dirty="0"/>
              <a:t>word</a:t>
            </a:r>
            <a:r>
              <a:rPr lang="zh-CN" altLang="en-US" dirty="0"/>
              <a:t>的</a:t>
            </a:r>
            <a:r>
              <a:rPr lang="en-US" altLang="zh-CN" dirty="0"/>
              <a:t>Embedding.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9B5069-4AAF-4EA7-A410-3C335F334B2B}"/>
              </a:ext>
            </a:extLst>
          </p:cNvPr>
          <p:cNvSpPr txBox="1"/>
          <p:nvPr/>
        </p:nvSpPr>
        <p:spPr>
          <a:xfrm>
            <a:off x="1140643" y="1125541"/>
            <a:ext cx="10190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andara Light" panose="020E0502030303020204" pitchFamily="34" charset="0"/>
              </a:rPr>
              <a:t>Translate</a:t>
            </a:r>
            <a:r>
              <a:rPr lang="zh-CN" altLang="en-US" sz="2400" b="1" dirty="0">
                <a:latin typeface="Candara Light" panose="020E0502030303020204" pitchFamily="34" charset="0"/>
              </a:rPr>
              <a:t>：“</a:t>
            </a:r>
            <a:r>
              <a:rPr lang="en-US" altLang="zh-CN" sz="2400" b="1" dirty="0">
                <a:latin typeface="Candara Light" panose="020E0502030303020204" pitchFamily="34" charset="0"/>
              </a:rPr>
              <a:t>The animal didn't cross the street because </a:t>
            </a:r>
            <a:r>
              <a:rPr lang="en-US" altLang="zh-CN" sz="2400" b="1" dirty="0">
                <a:solidFill>
                  <a:srgbClr val="00B050"/>
                </a:solidFill>
                <a:latin typeface="Candara Light" panose="020E0502030303020204" pitchFamily="34" charset="0"/>
              </a:rPr>
              <a:t>it</a:t>
            </a:r>
            <a:r>
              <a:rPr lang="en-US" altLang="zh-CN" sz="2400" b="1" dirty="0">
                <a:latin typeface="Candara Light" panose="020E0502030303020204" pitchFamily="34" charset="0"/>
              </a:rPr>
              <a:t> was too tired</a:t>
            </a:r>
            <a:r>
              <a:rPr lang="zh-CN" altLang="en-US" sz="2400" b="1" dirty="0">
                <a:latin typeface="Candara Light" panose="020E0502030303020204" pitchFamily="34" charset="0"/>
              </a:rPr>
              <a:t>”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899C75-8E13-437D-B0A1-8592F0FAB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6" y="2338780"/>
            <a:ext cx="41624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09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91B891F-5CCB-4AE3-AA87-B94DD44145D2}"/>
              </a:ext>
            </a:extLst>
          </p:cNvPr>
          <p:cNvSpPr txBox="1"/>
          <p:nvPr/>
        </p:nvSpPr>
        <p:spPr>
          <a:xfrm>
            <a:off x="509046" y="390002"/>
            <a:ext cx="4647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Encoder  </a:t>
            </a:r>
            <a:r>
              <a:rPr lang="en-US" altLang="zh-CN" sz="2400" b="1" dirty="0"/>
              <a:t>Self-attention</a:t>
            </a:r>
            <a:endParaRPr lang="zh-CN" altLang="en-US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188463-35C4-445D-9F71-18C3217C2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46" y="1357459"/>
            <a:ext cx="7152022" cy="45119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C9007B-75CD-42E7-9DC6-B138EDA61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526" y="2532684"/>
            <a:ext cx="4026464" cy="70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11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A84313-20CD-4445-A3B2-F70B47022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4" y="0"/>
            <a:ext cx="7216048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E97645-CF06-4472-B73B-8ABE1B687D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1" r="11172"/>
          <a:stretch/>
        </p:blipFill>
        <p:spPr>
          <a:xfrm>
            <a:off x="7441590" y="438445"/>
            <a:ext cx="4326904" cy="21922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99C5BE-DCB7-41AC-AEE3-05F058636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101" y="2806246"/>
            <a:ext cx="3574064" cy="62275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878E5E7-2608-4A96-A1E9-FF1FCC7A3FAC}"/>
              </a:ext>
            </a:extLst>
          </p:cNvPr>
          <p:cNvSpPr/>
          <p:nvPr/>
        </p:nvSpPr>
        <p:spPr>
          <a:xfrm>
            <a:off x="7272258" y="3675849"/>
            <a:ext cx="4665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除以规模因子，防止将softmax函数推入梯度极小的区域。</a:t>
            </a:r>
          </a:p>
        </p:txBody>
      </p:sp>
    </p:spTree>
    <p:extLst>
      <p:ext uri="{BB962C8B-B14F-4D97-AF65-F5344CB8AC3E}">
        <p14:creationId xmlns:p14="http://schemas.microsoft.com/office/powerpoint/2010/main" val="181007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A50E18-ADA5-4BCA-9D82-9FA15CC57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0" y="226243"/>
            <a:ext cx="5976430" cy="35311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C4A715-7928-4441-B1EC-AB96A8996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1213"/>
            <a:ext cx="5104500" cy="24218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B4761A-3126-4A46-B947-5143970D2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421" y="317792"/>
            <a:ext cx="6052009" cy="33480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773430-AC83-47C6-9310-696CD503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213" y="4030766"/>
            <a:ext cx="6885217" cy="224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2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2485</TotalTime>
  <Words>429</Words>
  <Application>Microsoft Office PowerPoint</Application>
  <PresentationFormat>宽屏</PresentationFormat>
  <Paragraphs>42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Arial</vt:lpstr>
      <vt:lpstr>Candara Light</vt:lpstr>
      <vt:lpstr>Verdana</vt:lpstr>
      <vt:lpstr>Office 主题​​</vt:lpstr>
      <vt:lpstr>Transformer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推荐系统</dc:title>
  <dc:creator>齐 旺</dc:creator>
  <cp:lastModifiedBy>齐 旺</cp:lastModifiedBy>
  <cp:revision>292</cp:revision>
  <dcterms:created xsi:type="dcterms:W3CDTF">2020-04-25T14:09:18Z</dcterms:created>
  <dcterms:modified xsi:type="dcterms:W3CDTF">2020-06-20T14:02:54Z</dcterms:modified>
</cp:coreProperties>
</file>